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4" r:id="rId5"/>
    <p:sldId id="276" r:id="rId6"/>
    <p:sldId id="281" r:id="rId7"/>
    <p:sldId id="289" r:id="rId8"/>
    <p:sldId id="275" r:id="rId9"/>
    <p:sldId id="278" r:id="rId10"/>
    <p:sldId id="280" r:id="rId11"/>
    <p:sldId id="277" r:id="rId12"/>
    <p:sldId id="279" r:id="rId13"/>
    <p:sldId id="282" r:id="rId14"/>
    <p:sldId id="287" r:id="rId15"/>
    <p:sldId id="288" r:id="rId16"/>
    <p:sldId id="283" r:id="rId17"/>
    <p:sldId id="285" r:id="rId18"/>
    <p:sldId id="290" r:id="rId19"/>
    <p:sldId id="291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3979" autoAdjust="0"/>
  </p:normalViewPr>
  <p:slideViewPr>
    <p:cSldViewPr snapToGrid="0">
      <p:cViewPr varScale="1">
        <p:scale>
          <a:sx n="70" d="100"/>
          <a:sy n="70" d="100"/>
        </p:scale>
        <p:origin x="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49A70-D381-4060-8BF9-0B4F597E8DCE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949BF-9615-4F42-80D5-11CE471C4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5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blog (abréviation de « weblog ») est un journal en ligne ou un site Web d'information géré par </a:t>
            </a:r>
          </a:p>
          <a:p>
            <a:pPr marL="171450" indent="-171450">
              <a:buFontTx/>
              <a:buChar char="-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forum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 un espace de discussion publique (ou au moins ouvert à plusieurs participants).</a:t>
            </a:r>
          </a:p>
          <a:p>
            <a:pPr marL="171450" indent="-171450">
              <a:buFontTx/>
              <a:buChar char="-"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différence entre (vitrine</a:t>
            </a:r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institutionnel)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l'objectif commercial. </a:t>
            </a:r>
          </a:p>
          <a:p>
            <a:pPr marL="0" indent="0">
              <a:buFontTx/>
              <a:buNone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 site vitrine est un outil de prospection alors que le site institutionnel a un objectif informatif, </a:t>
            </a:r>
          </a:p>
          <a:p>
            <a:pPr marL="0" indent="0">
              <a:buFontTx/>
              <a:buNone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vos partenaires, vos clients ou vos candidats, en mettant en avant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votre politique, votre situation financière ou votre éthique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949BF-9615-4F42-80D5-11CE471C4B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5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Logiciel propriétaire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949BF-9615-4F42-80D5-11CE471C4BA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67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traduction anglaise du mot néerlandais </a:t>
            </a:r>
            <a:r>
              <a:rPr lang="fr-F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druppel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qui signifie “goutte”.</a:t>
            </a:r>
            <a:endParaRPr lang="fr-FR" dirty="0" smtClean="0"/>
          </a:p>
          <a:p>
            <a:r>
              <a:rPr lang="fr-FR" dirty="0" smtClean="0"/>
              <a:t>1-</a:t>
            </a:r>
            <a:r>
              <a:rPr lang="fr-FR" baseline="0" dirty="0" smtClean="0"/>
              <a:t> La sécurité de </a:t>
            </a:r>
            <a:r>
              <a:rPr lang="fr-FR" baseline="0" dirty="0" err="1" smtClean="0"/>
              <a:t>drupal</a:t>
            </a:r>
            <a:r>
              <a:rPr lang="fr-FR" baseline="0" dirty="0" smtClean="0"/>
              <a:t> est sa force.</a:t>
            </a:r>
          </a:p>
          <a:p>
            <a:r>
              <a:rPr lang="fr-FR" baseline="0" dirty="0" smtClean="0"/>
              <a:t>2- Exemples de grande organisation qui utilisent </a:t>
            </a:r>
            <a:r>
              <a:rPr lang="fr-FR" baseline="0" dirty="0" err="1" smtClean="0"/>
              <a:t>drupal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- Maison blanche</a:t>
            </a:r>
          </a:p>
          <a:p>
            <a:r>
              <a:rPr lang="fr-FR" baseline="0" dirty="0" smtClean="0"/>
              <a:t>- La </a:t>
            </a:r>
            <a:r>
              <a:rPr lang="fr-FR" baseline="0" dirty="0" err="1" smtClean="0"/>
              <a:t>nasa</a:t>
            </a:r>
            <a:endParaRPr lang="fr-FR" baseline="0" dirty="0" smtClean="0"/>
          </a:p>
          <a:p>
            <a:r>
              <a:rPr lang="fr-FR" baseline="0" dirty="0" smtClean="0"/>
              <a:t>- L’Université </a:t>
            </a:r>
            <a:r>
              <a:rPr lang="fr-FR" baseline="0" dirty="0" err="1" smtClean="0"/>
              <a:t>sorbone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949BF-9615-4F42-80D5-11CE471C4BA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4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1-</a:t>
            </a:r>
            <a:r>
              <a:rPr lang="fr-FR" baseline="0" dirty="0" smtClean="0"/>
              <a:t> La sécurité de </a:t>
            </a:r>
            <a:r>
              <a:rPr lang="fr-FR" baseline="0" dirty="0" err="1" smtClean="0"/>
              <a:t>drupal</a:t>
            </a:r>
            <a:r>
              <a:rPr lang="fr-FR" baseline="0" dirty="0" smtClean="0"/>
              <a:t> est sa force.</a:t>
            </a:r>
          </a:p>
          <a:p>
            <a:r>
              <a:rPr lang="fr-FR" baseline="0" dirty="0" smtClean="0"/>
              <a:t>2- Exemples de grande organisation qui utilisent </a:t>
            </a:r>
            <a:r>
              <a:rPr lang="fr-FR" baseline="0" dirty="0" err="1" smtClean="0"/>
              <a:t>drupal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- Maison blanche</a:t>
            </a:r>
          </a:p>
          <a:p>
            <a:r>
              <a:rPr lang="fr-FR" baseline="0" dirty="0" smtClean="0"/>
              <a:t>- La </a:t>
            </a:r>
            <a:r>
              <a:rPr lang="fr-FR" baseline="0" dirty="0" err="1" smtClean="0"/>
              <a:t>nasa</a:t>
            </a:r>
            <a:endParaRPr lang="fr-FR" baseline="0" dirty="0" smtClean="0"/>
          </a:p>
          <a:p>
            <a:r>
              <a:rPr lang="fr-FR" baseline="0" dirty="0" smtClean="0"/>
              <a:t>- L’Université </a:t>
            </a:r>
            <a:r>
              <a:rPr lang="fr-FR" baseline="0" dirty="0" err="1" smtClean="0"/>
              <a:t>sorbone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949BF-9615-4F42-80D5-11CE471C4BA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21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1-</a:t>
            </a:r>
            <a:r>
              <a:rPr lang="fr-FR" baseline="0" dirty="0" smtClean="0"/>
              <a:t> La sécurité de </a:t>
            </a:r>
            <a:r>
              <a:rPr lang="fr-FR" baseline="0" dirty="0" err="1" smtClean="0"/>
              <a:t>drupal</a:t>
            </a:r>
            <a:r>
              <a:rPr lang="fr-FR" baseline="0" dirty="0" smtClean="0"/>
              <a:t> est sa force.</a:t>
            </a:r>
          </a:p>
          <a:p>
            <a:r>
              <a:rPr lang="fr-FR" baseline="0" dirty="0" smtClean="0"/>
              <a:t>2- Exemples de grande organisation qui utilisent </a:t>
            </a:r>
            <a:r>
              <a:rPr lang="fr-FR" baseline="0" dirty="0" err="1" smtClean="0"/>
              <a:t>drupal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- Maison blanche</a:t>
            </a:r>
          </a:p>
          <a:p>
            <a:r>
              <a:rPr lang="fr-FR" baseline="0" dirty="0" smtClean="0"/>
              <a:t>- La </a:t>
            </a:r>
            <a:r>
              <a:rPr lang="fr-FR" baseline="0" dirty="0" err="1" smtClean="0"/>
              <a:t>nasa</a:t>
            </a:r>
            <a:endParaRPr lang="fr-FR" baseline="0" dirty="0" smtClean="0"/>
          </a:p>
          <a:p>
            <a:r>
              <a:rPr lang="fr-FR" baseline="0" dirty="0" smtClean="0"/>
              <a:t>- L’Université </a:t>
            </a:r>
            <a:r>
              <a:rPr lang="fr-FR" baseline="0" dirty="0" err="1" smtClean="0"/>
              <a:t>sorbone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949BF-9615-4F42-80D5-11CE471C4BA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4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/>
              <a:t>SEA</a:t>
            </a:r>
            <a:r>
              <a:rPr lang="fr-FR" sz="1200" dirty="0" smtClean="0"/>
              <a:t> (</a:t>
            </a:r>
            <a:r>
              <a:rPr lang="fr-FR" sz="1200" dirty="0" err="1" smtClean="0"/>
              <a:t>Search</a:t>
            </a:r>
            <a:r>
              <a:rPr lang="fr-FR" sz="1200" dirty="0" smtClean="0"/>
              <a:t> Engine </a:t>
            </a:r>
            <a:r>
              <a:rPr lang="fr-FR" sz="1200" dirty="0" err="1" smtClean="0"/>
              <a:t>Adverdtising</a:t>
            </a:r>
            <a:r>
              <a:rPr lang="fr-FR" sz="1200" dirty="0" smtClean="0"/>
              <a:t>),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949BF-9615-4F42-80D5-11CE471C4BA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24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Drupal#cite_note-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uxreviews.org/Richard_Stallma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inuxreviews.org/Free_Software_Foundation" TargetMode="External"/><Relationship Id="rId4" Type="http://schemas.openxmlformats.org/officeDocument/2006/relationships/hyperlink" Target="https://linuxreviews.org/Free_softwa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6737" y="2932981"/>
            <a:ext cx="10058400" cy="113226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latin typeface="Arial Rounded MT Bold" panose="020F0704030504030204" pitchFamily="34" charset="0"/>
              </a:rPr>
              <a:t>La puissance de l’open source</a:t>
            </a:r>
            <a:r>
              <a:rPr lang="fr-FR" sz="3600" dirty="0">
                <a:latin typeface="Arial Rounded MT Bold" panose="020F0704030504030204" pitchFamily="34" charset="0"/>
              </a:rPr>
              <a:t/>
            </a:r>
            <a:br>
              <a:rPr lang="fr-FR" sz="3600" dirty="0">
                <a:latin typeface="Arial Rounded MT Bold" panose="020F0704030504030204" pitchFamily="34" charset="0"/>
              </a:rPr>
            </a:br>
            <a:r>
              <a:rPr lang="fr-FR" sz="3100" dirty="0" smtClean="0">
                <a:latin typeface="Arial Rounded MT Bold" panose="020F0704030504030204" pitchFamily="34" charset="0"/>
              </a:rPr>
              <a:t>Drupal pour une gestion de contenus évolutive et flexible</a:t>
            </a:r>
            <a:endParaRPr lang="fr-FR" sz="3100" dirty="0">
              <a:latin typeface="Arial Rounded MT Bold" panose="020F07040305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7280" y="4476766"/>
            <a:ext cx="10058400" cy="43965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Bahnschrift SemiLight" panose="020B0502040204020203" pitchFamily="34" charset="0"/>
              </a:rPr>
              <a:t>Par </a:t>
            </a:r>
            <a:r>
              <a:rPr lang="fr-FR" sz="2000" dirty="0" err="1" smtClean="0">
                <a:latin typeface="Bahnschrift SemiLight" panose="020B0502040204020203" pitchFamily="34" charset="0"/>
              </a:rPr>
              <a:t>koura</a:t>
            </a:r>
            <a:r>
              <a:rPr lang="fr-FR" sz="2000" dirty="0" smtClean="0">
                <a:latin typeface="Bahnschrift SemiLight" panose="020B0502040204020203" pitchFamily="34" charset="0"/>
              </a:rPr>
              <a:t> </a:t>
            </a:r>
            <a:r>
              <a:rPr lang="fr-FR" sz="2000" dirty="0" err="1" smtClean="0">
                <a:latin typeface="Bahnschrift SemiLight" panose="020B0502040204020203" pitchFamily="34" charset="0"/>
              </a:rPr>
              <a:t>abdou</a:t>
            </a:r>
            <a:r>
              <a:rPr lang="fr-FR" sz="2000" dirty="0" smtClean="0">
                <a:latin typeface="Bahnschrift SemiLight" panose="020B0502040204020203" pitchFamily="34" charset="0"/>
              </a:rPr>
              <a:t> </a:t>
            </a:r>
            <a:r>
              <a:rPr lang="fr-FR" sz="2000" dirty="0" err="1" smtClean="0">
                <a:latin typeface="Bahnschrift SemiLight" panose="020B0502040204020203" pitchFamily="34" charset="0"/>
              </a:rPr>
              <a:t>mouhissin</a:t>
            </a:r>
            <a:r>
              <a:rPr lang="fr-FR" sz="2000" dirty="0" smtClean="0">
                <a:latin typeface="Bahnschrift SemiLight" panose="020B0502040204020203" pitchFamily="34" charset="0"/>
              </a:rPr>
              <a:t> &amp; AMADOU Tangara</a:t>
            </a:r>
            <a:endParaRPr lang="fr-FR" sz="2000" dirty="0">
              <a:latin typeface="Bahnschrift SemiLight" panose="020B05020402040202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11" y="92363"/>
            <a:ext cx="6374938" cy="13681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6737" y="5541818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latin typeface="Bahnschrift Light" panose="020B05020402040202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96262" y="5541818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latin typeface="Bahnschrift Light" panose="020B0502040204020203" pitchFamily="34" charset="0"/>
              </a:rPr>
              <a:t>Email - infos@iksd-consulting.com</a:t>
            </a:r>
            <a:endParaRPr lang="fr-FR" sz="1700" dirty="0">
              <a:latin typeface="Bahnschrift Light" panose="020B050204020402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587971" y="5541818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latin typeface="Bahnschrift Light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22" y="1812952"/>
            <a:ext cx="1120029" cy="11200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98" y="1724249"/>
            <a:ext cx="2608173" cy="14489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8" y="1886851"/>
            <a:ext cx="2780925" cy="9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Systèmes de Gestion de Contenus : Cas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(3/8)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Calibri (Corps)"/>
                <a:cs typeface="Times New Roman" panose="02020603050405020304" pitchFamily="18" charset="0"/>
              </a:rPr>
              <a:t>Avantages des CMS :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 Facilité d’utilisation ;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 Gestion du contenu simplifié ;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 Mises à jour et modifications faciles ;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</a:rPr>
              <a:t> Large </a:t>
            </a:r>
            <a:r>
              <a:rPr lang="fr-FR" sz="2000" dirty="0">
                <a:latin typeface="Calibri (Corps)"/>
              </a:rPr>
              <a:t>choix de thèmes et de </a:t>
            </a:r>
            <a:r>
              <a:rPr lang="fr-FR" sz="2000" dirty="0"/>
              <a:t>plugins</a:t>
            </a:r>
            <a:r>
              <a:rPr lang="fr-FR" dirty="0"/>
              <a:t> </a:t>
            </a:r>
            <a:endParaRPr lang="fr-FR" sz="2000" dirty="0" smtClean="0">
              <a:latin typeface="Calibri (Corps)"/>
              <a:cs typeface="Times New Roman" panose="02020603050405020304" pitchFamily="18" charset="0"/>
            </a:endParaRP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 Gestions des utilisateurs et des rôles ;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 Optimisation pour les moteurs de recherche (SEO) ;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latin typeface="Calibri (Corps)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Communauté et support.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fr-FR" sz="2000" dirty="0" smtClean="0">
              <a:latin typeface="Calibri (Corps)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Les Systèmes de Gestion de Contenus : Cas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(4/8)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Calibri (Corps)"/>
                <a:cs typeface="Times New Roman" panose="02020603050405020304" pitchFamily="18" charset="0"/>
              </a:rPr>
              <a:t>Les fonctionnalités de base d’un CMS :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latin typeface="Calibri (Corps)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Création de pages/articles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latin typeface="Calibri (Corps)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Personnalisation de pages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 Modification du contenu 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 Publier du contenu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Calibri (Corps)"/>
                <a:cs typeface="Times New Roman" panose="02020603050405020304" pitchFamily="18" charset="0"/>
              </a:rPr>
              <a:t> Suppression du contenu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Les Systèmes de Gestion de Contenus : Cas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(5/8)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Permission utilisateur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L'administrateur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CMS peut donner des droits d’accès à d’autres utilisateurs en fonctions des actions qu’ils auront à faire sur le CMS. Voici quelques-uns des rôles les plus courants :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Editeur 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Les Systèmes de Gestion de Contenus : Cas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(6/8)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un système de gestion de contenu (CMS) libre et open source publier sous la licence publique générale GNU et écrit en PHP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permet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 utilisateurs de faire évoluer le site sans recourir systématiquement à un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développeur.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septembre 2009, 500 000 sites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l'utilisent.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 2018,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utilisé par 3,5% des sites web à travers le monde. C'est le 3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système de gestion de contenu le plus utilisé derrière WordPress et Joomla</a:t>
            </a:r>
            <a:r>
              <a:rPr lang="fr-FR" sz="2400" u="sng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7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Les Systèmes de Gestion de Contenus : Cas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(7/8)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 depuis 2001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2022 il est utilisé par 1,8% des sites web à travers le monde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 développeur contribuent au projet 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40 000 modules contribuées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Flexibles / Performant et Sécurisé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Les Systèmes de Gestion de Contenus : Cas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(8/8)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264904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Quelques entreprises qui utilisent </a:t>
            </a:r>
            <a:r>
              <a:rPr lang="fr-FR" sz="2400" dirty="0" err="1"/>
              <a:t>D</a:t>
            </a:r>
            <a:r>
              <a:rPr lang="fr-FR" sz="2400" dirty="0" err="1" smtClean="0"/>
              <a:t>rupal</a:t>
            </a:r>
            <a:r>
              <a:rPr lang="fr-FR" sz="2400" dirty="0" smtClean="0"/>
              <a:t>: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 Weekly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State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of London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Pinterest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Maison Blanche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    NASA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065" y="4431998"/>
            <a:ext cx="1240615" cy="13374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923" y="2910937"/>
            <a:ext cx="2015635" cy="8390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218" y="2512543"/>
            <a:ext cx="3042122" cy="15210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655" y="4363890"/>
            <a:ext cx="2037166" cy="14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L’optimisation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le SEO : Comment ça marche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(1/2)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284646"/>
            <a:ext cx="5852162" cy="3442748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b="1" dirty="0"/>
              <a:t>SEO</a:t>
            </a:r>
            <a:r>
              <a:rPr lang="fr-FR" sz="2400" dirty="0"/>
              <a:t> (</a:t>
            </a:r>
            <a:r>
              <a:rPr lang="fr-FR" sz="2400" dirty="0" err="1"/>
              <a:t>Search</a:t>
            </a:r>
            <a:r>
              <a:rPr lang="fr-FR" sz="2400" dirty="0"/>
              <a:t> Engine </a:t>
            </a:r>
            <a:r>
              <a:rPr lang="fr-FR" sz="2400" dirty="0" err="1"/>
              <a:t>Optimization</a:t>
            </a:r>
            <a:r>
              <a:rPr lang="fr-FR" sz="2400" dirty="0"/>
              <a:t>), est l'ensemble des techniques visant à positionner favorablement un site ou un ensemble de pages sur les premiers résultats naturels des moteurs de recherche correspondant aux requêtes visées des </a:t>
            </a:r>
            <a:r>
              <a:rPr lang="fr-FR" sz="2400" dirty="0" smtClean="0"/>
              <a:t>internautes.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44" y="2702098"/>
            <a:ext cx="5396976" cy="18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L’optimisation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le SEO : Comment ça marche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(2/2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6963" y="1846263"/>
            <a:ext cx="10058400" cy="4148137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critères utilisées par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 La </a:t>
            </a:r>
            <a:r>
              <a:rPr lang="fr-FR" sz="2000" dirty="0"/>
              <a:t>pertinence du </a:t>
            </a:r>
            <a:r>
              <a:rPr lang="fr-FR" sz="2000" dirty="0" smtClean="0"/>
              <a:t>contenu ;</a:t>
            </a:r>
            <a:endParaRPr lang="fr-FR" sz="2000" dirty="0"/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 Mots-clés ;</a:t>
            </a:r>
            <a:endParaRPr lang="fr-FR" sz="2000" dirty="0"/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 La </a:t>
            </a:r>
            <a:r>
              <a:rPr lang="fr-FR" sz="2000" dirty="0"/>
              <a:t>structure du site </a:t>
            </a:r>
            <a:r>
              <a:rPr lang="fr-FR" sz="2000" dirty="0" smtClean="0"/>
              <a:t>Web ;</a:t>
            </a:r>
            <a:endParaRPr lang="fr-FR" sz="2000" dirty="0"/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 Liens entrants ;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 Expérience utilisateur etc…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347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L’installation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6963" y="1846263"/>
            <a:ext cx="10058400" cy="4148137"/>
          </a:xfrm>
        </p:spPr>
        <p:txBody>
          <a:bodyPr>
            <a:noAutofit/>
          </a:bodyPr>
          <a:lstStyle/>
          <a:p>
            <a:pPr marL="566928" lvl="3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FR" sz="2400" dirty="0" smtClean="0"/>
              <a:t>Les étapes à suivre pour une bonne installation du CMS </a:t>
            </a:r>
            <a:r>
              <a:rPr lang="fr-FR" sz="2400" dirty="0" err="1" smtClean="0"/>
              <a:t>Durpal</a:t>
            </a:r>
            <a:r>
              <a:rPr lang="fr-FR" sz="2400" dirty="0" smtClean="0"/>
              <a:t> 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 Comment fonctionne le CMS </a:t>
            </a:r>
            <a:r>
              <a:rPr lang="fr-FR" sz="2400" dirty="0" err="1" smtClean="0"/>
              <a:t>Drupal</a:t>
            </a:r>
            <a:r>
              <a:rPr lang="fr-FR" sz="2400" dirty="0" smtClean="0"/>
              <a:t> ?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 Installation des prérequis (Serveur Web,…)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 Téléchargement de </a:t>
            </a:r>
            <a:r>
              <a:rPr lang="fr-FR" sz="2400" dirty="0" err="1" smtClean="0"/>
              <a:t>Drupal</a:t>
            </a:r>
            <a:endParaRPr lang="fr-FR" sz="2400" dirty="0"/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 Installation &amp; Configuration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2" y="2715768"/>
            <a:ext cx="3268852" cy="25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 gestion de contenu avec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6963" y="1846263"/>
            <a:ext cx="10058400" cy="4148137"/>
          </a:xfrm>
        </p:spPr>
        <p:txBody>
          <a:bodyPr>
            <a:noAutofit/>
          </a:bodyPr>
          <a:lstStyle/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 Tour </a:t>
            </a:r>
            <a:r>
              <a:rPr lang="fr-FR" sz="2400" dirty="0"/>
              <a:t>d’horizon du </a:t>
            </a:r>
            <a:r>
              <a:rPr lang="fr-FR" sz="2400" dirty="0" smtClean="0"/>
              <a:t>CMS </a:t>
            </a:r>
            <a:r>
              <a:rPr lang="fr-FR" sz="2400" dirty="0" err="1" smtClean="0"/>
              <a:t>Drupal</a:t>
            </a:r>
            <a:r>
              <a:rPr lang="fr-FR" sz="2400" dirty="0" smtClean="0"/>
              <a:t> 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 Comment créer une Page/Article ?</a:t>
            </a:r>
            <a:endParaRPr lang="fr-FR" sz="2400" dirty="0"/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 La place des médias dans </a:t>
            </a:r>
            <a:r>
              <a:rPr lang="fr-FR" sz="2400" dirty="0" err="1" smtClean="0"/>
              <a:t>Drupal</a:t>
            </a:r>
            <a:endParaRPr lang="fr-FR" sz="2400" dirty="0"/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 Le fichier robots.txt pour un SEO </a:t>
            </a:r>
            <a:r>
              <a:rPr lang="fr-FR" sz="2400" dirty="0" err="1" smtClean="0"/>
              <a:t>éfficace</a:t>
            </a:r>
            <a:endParaRPr lang="fr-FR" sz="24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154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Sommaire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solutions open sources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Systèmes de Gestion de Contenus : Cas de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rupal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L’optimisation et le SEO : Comment ça marche ?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L'installation de Drupal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gestion de contenus avec Drupal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>
                <a:solidFill>
                  <a:schemeClr val="bg1"/>
                </a:solidFill>
                <a:latin typeface="Bahnschrift Light" panose="020B0502040204020203" pitchFamily="34" charset="0"/>
              </a:rPr>
              <a:t>Par Abdou Mouhissin KOURA</a:t>
            </a:r>
          </a:p>
        </p:txBody>
      </p:sp>
    </p:spTree>
    <p:extLst>
      <p:ext uri="{BB962C8B-B14F-4D97-AF65-F5344CB8AC3E}">
        <p14:creationId xmlns:p14="http://schemas.microsoft.com/office/powerpoint/2010/main" val="20495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Conclusion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6878652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L’open source un indispensable à l’économie numérique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point sur les CMS en général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sécurité et la robustesse qu’elle offre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80" y="2804332"/>
            <a:ext cx="4010063" cy="256644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1358669"/>
          </a:xfrm>
          <a:solidFill>
            <a:schemeClr val="bg1"/>
          </a:solidFill>
        </p:spPr>
        <p:txBody>
          <a:bodyPr/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49" y="2116051"/>
            <a:ext cx="4713648" cy="21864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 (1/2)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est un ensemble de pages web qui sont reliées entre elles et accessibles par l'intermédiaire d'un navigateur web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différentes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catégories de site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vitrine,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e-commerce,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communautaire,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 institutionnel,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blog et forum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(2/2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serveur web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machine constituer de ressources web qui réponds à des requêtes du world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sur un réseau public ou privé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Exemple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IIS,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Caudium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GlassFish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Apache, NGINX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adresses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adresses utilisées pour identifier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localiser des ressources sur internet, telles que des pages web, des images, des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vidéos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des fichiers.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open sources (1/2)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Logiciel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Logiciel libre ou open source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GPL (General Public License)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59" y="2463729"/>
            <a:ext cx="1120029" cy="11200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450" y="2429242"/>
            <a:ext cx="1292464" cy="12680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877" y="4215846"/>
            <a:ext cx="1063338" cy="10633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24" y="4050603"/>
            <a:ext cx="1308562" cy="13085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7361" y="2555731"/>
            <a:ext cx="1840429" cy="9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open sources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(2/2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b="1" spc="-1" dirty="0" smtClean="0">
                <a:solidFill>
                  <a:srgbClr val="3F3F3F"/>
                </a:solidFill>
                <a:latin typeface="Times New Roman"/>
                <a:ea typeface="Times New Roman"/>
              </a:rPr>
              <a:t> </a:t>
            </a:r>
            <a:r>
              <a:rPr lang="fr-FR" sz="2400" b="1" spc="-1" dirty="0">
                <a:solidFill>
                  <a:srgbClr val="3F3F3F"/>
                </a:solidFill>
                <a:latin typeface="Times New Roman"/>
                <a:ea typeface="Times New Roman"/>
              </a:rPr>
              <a:t>Quelques logiciels </a:t>
            </a:r>
            <a:r>
              <a:rPr lang="fr-FR" sz="2400" b="1" spc="-1" dirty="0" smtClean="0">
                <a:solidFill>
                  <a:srgbClr val="3F3F3F"/>
                </a:solidFill>
                <a:latin typeface="Times New Roman"/>
                <a:ea typeface="Times New Roman"/>
              </a:rPr>
              <a:t>libres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spc="-1" dirty="0">
                <a:solidFill>
                  <a:srgbClr val="000000"/>
                </a:solidFill>
                <a:latin typeface="Times New Roman"/>
                <a:ea typeface="Arial"/>
              </a:rPr>
              <a:t>Glpi </a:t>
            </a:r>
            <a:r>
              <a:rPr lang="fr-FR" sz="2400" spc="-1" dirty="0" smtClean="0">
                <a:solidFill>
                  <a:srgbClr val="000000"/>
                </a:solidFill>
                <a:latin typeface="Times New Roman"/>
                <a:ea typeface="Arial"/>
              </a:rPr>
              <a:t>;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Linux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latin typeface="Times New Roman"/>
                <a:ea typeface="Arial"/>
              </a:rPr>
              <a:t>Libreoffice ;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spc="-1" dirty="0" smtClean="0">
                <a:solidFill>
                  <a:srgbClr val="000000"/>
                </a:solidFill>
                <a:latin typeface="Times New Roman"/>
                <a:ea typeface="Arial"/>
              </a:rPr>
              <a:t>Mozilla </a:t>
            </a:r>
            <a:r>
              <a:rPr lang="fr-FR" sz="2400" spc="-1" dirty="0">
                <a:solidFill>
                  <a:srgbClr val="000000"/>
                </a:solidFill>
                <a:latin typeface="Times New Roman"/>
                <a:ea typeface="Arial"/>
              </a:rPr>
              <a:t>Firefox ; </a:t>
            </a:r>
            <a:endParaRPr lang="fr-FR" sz="2400" spc="-1" dirty="0" smtClean="0">
              <a:solidFill>
                <a:srgbClr val="000000"/>
              </a:solidFill>
              <a:latin typeface="Times New Roman"/>
              <a:ea typeface="Arial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spc="-1" dirty="0">
                <a:solidFill>
                  <a:srgbClr val="000000"/>
                </a:solidFill>
                <a:latin typeface="Times New Roman"/>
                <a:ea typeface="Arial"/>
              </a:rPr>
              <a:t>MySQL , </a:t>
            </a:r>
            <a:r>
              <a:rPr lang="fr-FR" sz="2400" spc="-1" dirty="0" smtClean="0">
                <a:solidFill>
                  <a:srgbClr val="000000"/>
                </a:solidFill>
                <a:latin typeface="Times New Roman"/>
                <a:ea typeface="Arial"/>
              </a:rPr>
              <a:t>PostgreSQL </a:t>
            </a:r>
            <a:r>
              <a:rPr lang="fr-FR" sz="2400" spc="-1" dirty="0">
                <a:solidFill>
                  <a:srgbClr val="000000"/>
                </a:solidFill>
                <a:latin typeface="Times New Roman"/>
                <a:ea typeface="Arial"/>
              </a:rPr>
              <a:t>; </a:t>
            </a:r>
            <a:endParaRPr lang="fr-FR" sz="2400" spc="-1" dirty="0">
              <a:solidFill>
                <a:srgbClr val="000000"/>
              </a:solidFill>
              <a:latin typeface="Times New Roman"/>
            </a:endParaRPr>
          </a:p>
          <a:p>
            <a:pPr marL="384048" lvl="2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21" y="2118335"/>
            <a:ext cx="2152386" cy="11838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63" y="2912511"/>
            <a:ext cx="1378105" cy="14217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96" y="3302147"/>
            <a:ext cx="1229322" cy="12775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67" y="3999334"/>
            <a:ext cx="2210108" cy="114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8474" cy="522740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8428514" y="1369923"/>
            <a:ext cx="3641685" cy="3608438"/>
          </a:xfrm>
        </p:spPr>
        <p:txBody>
          <a:bodyPr>
            <a:noAutofit/>
          </a:bodyPr>
          <a:lstStyle/>
          <a:p>
            <a:r>
              <a:rPr lang="fr-FR" i="1" dirty="0"/>
              <a:t>Docteur honoris </a:t>
            </a:r>
            <a:r>
              <a:rPr lang="fr-FR" i="1" dirty="0" smtClean="0"/>
              <a:t>causa</a:t>
            </a:r>
          </a:p>
          <a:p>
            <a:r>
              <a:rPr lang="fr-FR" i="1" dirty="0" smtClean="0">
                <a:solidFill>
                  <a:srgbClr val="FF0000"/>
                </a:solidFill>
                <a:hlinkClick r:id="rId3" tooltip="Richard Stallmann"/>
              </a:rPr>
              <a:t>Richard </a:t>
            </a:r>
            <a:r>
              <a:rPr lang="fr-FR" i="1" dirty="0" err="1">
                <a:solidFill>
                  <a:srgbClr val="FF0000"/>
                </a:solidFill>
                <a:hlinkClick r:id="rId3" tooltip="Richard Stallmann"/>
              </a:rPr>
              <a:t>Stallman</a:t>
            </a:r>
            <a:r>
              <a:rPr lang="fr-FR" i="1" dirty="0"/>
              <a:t> , fondateur du mouvement </a:t>
            </a:r>
            <a:endParaRPr lang="fr-FR" i="1" dirty="0" smtClean="0"/>
          </a:p>
          <a:p>
            <a:r>
              <a:rPr lang="fr-FR" i="1" dirty="0" smtClean="0">
                <a:hlinkClick r:id="rId4" tooltip="Logiciel gratuit"/>
              </a:rPr>
              <a:t>du </a:t>
            </a:r>
            <a:r>
              <a:rPr lang="fr-FR" i="1" dirty="0">
                <a:hlinkClick r:id="rId4" tooltip="Logiciel gratuit"/>
              </a:rPr>
              <a:t>logiciel libre</a:t>
            </a:r>
            <a:r>
              <a:rPr lang="fr-FR" i="1" dirty="0"/>
              <a:t> , </a:t>
            </a:r>
            <a:endParaRPr lang="fr-FR" i="1" dirty="0" smtClean="0"/>
          </a:p>
          <a:p>
            <a:r>
              <a:rPr lang="fr-FR" i="1" dirty="0" smtClean="0"/>
              <a:t>de </a:t>
            </a:r>
            <a:r>
              <a:rPr lang="fr-FR" i="1" dirty="0"/>
              <a:t>la </a:t>
            </a:r>
            <a:endParaRPr lang="fr-FR" i="1" dirty="0" smtClean="0"/>
          </a:p>
          <a:p>
            <a:r>
              <a:rPr lang="fr-FR" i="1" dirty="0" smtClean="0">
                <a:hlinkClick r:id="rId5" tooltip="Fondation du logiciel libre"/>
              </a:rPr>
              <a:t>Free </a:t>
            </a:r>
            <a:r>
              <a:rPr lang="fr-FR" i="1" dirty="0">
                <a:hlinkClick r:id="rId5" tooltip="Fondation du logiciel libre"/>
              </a:rPr>
              <a:t>Software </a:t>
            </a:r>
            <a:r>
              <a:rPr lang="fr-FR" i="1" dirty="0" err="1">
                <a:hlinkClick r:id="rId5" tooltip="Fondation du logiciel libre"/>
              </a:rPr>
              <a:t>Foundation</a:t>
            </a:r>
            <a:r>
              <a:rPr lang="fr-FR" i="1" dirty="0"/>
              <a:t> et de la fondation GNU.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98546" y="6437744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8982"/>
          </a:xfrm>
        </p:spPr>
        <p:txBody>
          <a:bodyPr>
            <a:normAutofit fontScale="90000"/>
          </a:bodyPr>
          <a:lstStyle/>
          <a:p>
            <a:pPr>
              <a:buClr>
                <a:schemeClr val="tx1"/>
              </a:buClr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 de Gestion de Contenus : Cas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(1/8)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bien, un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c'est un outil informatique permettant de créer un site internet, que ce soit un site vitrine, un blog ou encore un e-commerce.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types de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CMS Open source,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CMS Propriétaires,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CMS Hébergés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78" y="2875881"/>
            <a:ext cx="3965907" cy="28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86691"/>
            <a:ext cx="10058400" cy="85066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Les Systèmes de Gestion de Contenus : Cas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(2/8)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F4A3E9-66F5-4322-BC69-596C48CA87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86" y="5553658"/>
            <a:ext cx="1320257" cy="612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7280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www.iksd-consulting.com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28514" y="6437745"/>
            <a:ext cx="294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Faladiè</a:t>
            </a:r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Bamako – Mali 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01152"/>
            <a:ext cx="10161847" cy="4010121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Solutions CMS :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Wordpress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Joomla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Shopify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Wix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4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6805" y="6437745"/>
            <a:ext cx="36391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Par Tangara Amadou</a:t>
            </a:r>
            <a:endParaRPr lang="fr-FR" sz="17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36" y="2318224"/>
            <a:ext cx="3864643" cy="217192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30" y="4172741"/>
            <a:ext cx="1540541" cy="15405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071" y="4154980"/>
            <a:ext cx="1540541" cy="15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3991</TotalTime>
  <Words>1024</Words>
  <Application>Microsoft Office PowerPoint</Application>
  <PresentationFormat>Grand écran</PresentationFormat>
  <Paragraphs>211</Paragraphs>
  <Slides>21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Arial Rounded MT Bold</vt:lpstr>
      <vt:lpstr>Bahnschrift Light</vt:lpstr>
      <vt:lpstr>Bahnschrift SemiLight</vt:lpstr>
      <vt:lpstr>Calibri</vt:lpstr>
      <vt:lpstr>Calibri (Corps)</vt:lpstr>
      <vt:lpstr>Calibri Light</vt:lpstr>
      <vt:lpstr>Times New Roman</vt:lpstr>
      <vt:lpstr>Wingdings</vt:lpstr>
      <vt:lpstr>Rétrospective</vt:lpstr>
      <vt:lpstr>La puissance de l’open source Drupal pour une gestion de contenus évolutive et flexible</vt:lpstr>
      <vt:lpstr>Sommaire</vt:lpstr>
      <vt:lpstr>1. Introduction (1/2)</vt:lpstr>
      <vt:lpstr>1. Introduction (2/2)</vt:lpstr>
      <vt:lpstr>2. Les solutions open sources (1/2)</vt:lpstr>
      <vt:lpstr>2. Les solutions open sources (2/2)</vt:lpstr>
      <vt:lpstr>Présentation PowerPoint</vt:lpstr>
      <vt:lpstr>3. Les Systèmes de Gestion de Contenus : Cas de Drupal (1/8)</vt:lpstr>
      <vt:lpstr>3. Les Systèmes de Gestion de Contenus : Cas de Drupal (2/8)</vt:lpstr>
      <vt:lpstr>3. Les Systèmes de Gestion de Contenus : Cas de Drupal (3/8)</vt:lpstr>
      <vt:lpstr>3. Les Systèmes de Gestion de Contenus : Cas de Drupal (4/8)</vt:lpstr>
      <vt:lpstr>3. Les Systèmes de Gestion de Contenus : Cas de Drupal (5/8)</vt:lpstr>
      <vt:lpstr>3. Les Systèmes de Gestion de Contenus : Cas de Drupal (6/8) </vt:lpstr>
      <vt:lpstr>3. Les Systèmes de Gestion de Contenus : Cas de Drupal (7/8) </vt:lpstr>
      <vt:lpstr>3. Les Systèmes de Gestion de Contenus : Cas de Drupal (8/8) </vt:lpstr>
      <vt:lpstr>4. L’optimisation et le SEO : Comment ça marche ? (1/2)</vt:lpstr>
      <vt:lpstr>4. L’optimisation et le SEO : Comment ça marche ? (2/2)</vt:lpstr>
      <vt:lpstr>5. L’installation de Drupal</vt:lpstr>
      <vt:lpstr>6. La gestion de contenu avec Drupal</vt:lpstr>
      <vt:lpstr>7. 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technologies du e-commerce</dc:title>
  <dc:creator>USER</dc:creator>
  <cp:lastModifiedBy>Koura</cp:lastModifiedBy>
  <cp:revision>132</cp:revision>
  <dcterms:created xsi:type="dcterms:W3CDTF">2022-01-24T09:45:10Z</dcterms:created>
  <dcterms:modified xsi:type="dcterms:W3CDTF">2023-08-14T16:36:10Z</dcterms:modified>
</cp:coreProperties>
</file>